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CC0000"/>
    <a:srgbClr val="FF0000"/>
    <a:srgbClr val="33CCCC"/>
    <a:srgbClr val="006600"/>
    <a:srgbClr val="FF9900"/>
    <a:srgbClr val="9966FF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 varScale="1">
        <p:scale>
          <a:sx n="81" d="100"/>
          <a:sy n="81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7E6CC-2279-426B-B195-936DBF01407C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F6107-06C5-484F-A0FF-28A34D9C63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FCAAF-4E8D-421B-A065-4042AD5E8F30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F66BD-8419-4D1F-A584-9295D3A6C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87B42-899E-4B1F-B3C1-520C70852060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BADED-EB5C-4776-B0B9-1C954E746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795D8-8E18-4B80-A68D-A2B81E4A498B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2235C-9DBA-45D4-9131-00421EB90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1B706-AACA-445A-A622-8753861B8660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C4A72-BDDF-442A-819C-C99D2345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1E9E5-F0F1-4BF4-B5C8-78D3763461D6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40C64-93B3-4352-90ED-6BCA103E2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10186-5B0B-4821-8C5C-B19505981BFE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2C701-7124-4A1B-965A-A3D593146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1A5B7-9C37-4591-94CD-B2106D22B1F3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1463-F15B-4D37-BBDB-2449D1824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B84A-DCA6-4AD3-9519-ADE2B048C593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7500D-E76F-46C8-BCE1-04F44C08B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6836D-D356-45D4-8948-672817FDBE01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81A12-CAB7-4F7A-BF37-BA193D6FB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DA49D-B836-45F9-A705-755ADDCA1978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756AF-76F5-48F2-9DCA-6A3117E05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494261C-BF98-4BBB-8969-44A13DEBAFD9}" type="datetimeFigureOut">
              <a:rPr lang="en-US"/>
              <a:pPr>
                <a:defRPr/>
              </a:pPr>
              <a:t>3/10/2009</a:t>
            </a:fld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041C47B-461B-43F8-BE36-29B4102C7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26026/Environmental_Problems/ozone_depletion_-_causes.html" TargetMode="External"/><Relationship Id="rId2" Type="http://schemas.openxmlformats.org/officeDocument/2006/relationships/hyperlink" Target="http://www.epa.gov/oar/oaqps/gooduphigh/bad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virginialawreview.org/inbrief/2007/05/21/smog.jpg&amp;imgrefurl=http://www.virginialawreview.org/inbrief.php?s=inbrief&amp;p=2007/05/21/cannon&amp;usg=__eKTU3B767cTZlTD8ab8sO7NyxZ0=&amp;h=235&amp;w=350&amp;sz=8&amp;hl=en&amp;start=47&amp;um=1&amp;tbnid=oitqOY6i2nCdwM:&amp;tbnh=81&amp;tbnw=120&amp;prev=/images?q=creator+of+smog&amp;ndsp=20&amp;hl=en&amp;safe=active&amp;sa=N&amp;start=40&amp;um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liberalstreetfighter.com/ee/images/uploads/cough.gif&amp;imgrefurl=http://hlhsbabies.blogspot.com/&amp;usg=__AmeJS478_SwrUCU64U0yoTFYaIg=&amp;h=463&amp;w=469&amp;sz=4&amp;hl=en&amp;start=23&amp;um=1&amp;tbnid=xK0eGEGQIVK7dM:&amp;tbnh=126&amp;tbnw=128&amp;prev=/images?q=coughing&amp;ndsp=20&amp;hl=en&amp;safe=active&amp;sa=N&amp;start=20&amp;um=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/imgres?imgurl=http://www.petefreitag.com/images/blog/nocfcs.jpg&amp;imgrefurl=http://www.petefreitag.com/item/355.cfm&amp;usg=__EGa9YH0XgYsVcTZEv0F_tqXxjHg=&amp;h=186&amp;w=186&amp;sz=21&amp;hl=en&amp;start=22&amp;um=1&amp;tbnid=BqYhAa_zbJTlwM:&amp;tbnh=102&amp;tbnw=102&amp;prev=/images?q=cfcs&amp;ndsp=20&amp;hl=en&amp;safe=active&amp;sa=N&amp;start=20&amp;um=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tsemoon_Gartstein_720cropp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4D4D4D"/>
                  </a:outerShdw>
                </a:effectLst>
                <a:latin typeface="Britannic Bold" pitchFamily="34" charset="0"/>
              </a:rPr>
              <a:t>Ozone Depletion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250950" y="3911600"/>
            <a:ext cx="6642100" cy="17113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/>
              <a:t>LaQue Nicholas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/>
              <a:t>Lirieth Amat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3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chemeClr val="tx1"/>
                </a:solidFill>
              </a:rPr>
              <a:t>Work  Cited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smtClean="0">
                <a:hlinkClick r:id="rId2"/>
              </a:rPr>
              <a:t>http://www.epa.gov/oar/oaqps/gooduphigh/bad.html#8</a:t>
            </a:r>
            <a:endParaRPr lang="en-US" sz="2400" smtClean="0"/>
          </a:p>
          <a:p>
            <a:pPr eaLnBrk="1" hangingPunct="1">
              <a:defRPr/>
            </a:pPr>
            <a:r>
              <a:rPr lang="en-US" sz="2400" smtClean="0">
                <a:hlinkClick r:id="rId3"/>
              </a:rPr>
              <a:t>http://library.thinkquest.org/26026/Environmental_Problems/ozone_depletion_-_causes.html</a:t>
            </a:r>
            <a:endParaRPr lang="en-US" sz="24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chemeClr val="tx1"/>
                </a:solidFill>
                <a:latin typeface="Copperplate Gothic Bold" pitchFamily="34" charset="0"/>
              </a:rPr>
              <a:t>Ozone </a:t>
            </a:r>
            <a:r>
              <a:rPr lang="en-US" sz="4800" b="1" smtClean="0">
                <a:solidFill>
                  <a:schemeClr val="hlink"/>
                </a:solidFill>
                <a:latin typeface="Gigi" pitchFamily="82" charset="0"/>
              </a:rPr>
              <a:t>Friend</a:t>
            </a:r>
            <a:r>
              <a:rPr lang="en-US" b="1" smtClean="0">
                <a:solidFill>
                  <a:schemeClr val="tx1"/>
                </a:solidFill>
                <a:latin typeface="Copperplate Gothic Bold" pitchFamily="34" charset="0"/>
              </a:rPr>
              <a:t> or </a:t>
            </a:r>
            <a:r>
              <a:rPr lang="en-US" sz="5400" b="1" smtClean="0">
                <a:solidFill>
                  <a:srgbClr val="CC0000"/>
                </a:solidFill>
                <a:latin typeface="Chiller" pitchFamily="82" charset="0"/>
              </a:rPr>
              <a:t>Foe</a:t>
            </a:r>
            <a:r>
              <a:rPr lang="en-US" b="1" smtClean="0">
                <a:solidFill>
                  <a:schemeClr val="tx1"/>
                </a:solidFill>
                <a:latin typeface="Copperplate Gothic Bold" pitchFamily="34" charset="0"/>
              </a:rPr>
              <a:t>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Ozone is gas that occurs in Earth’s upper atmosphere and at ground level.</a:t>
            </a:r>
          </a:p>
          <a:p>
            <a:pPr eaLnBrk="1" hangingPunct="1">
              <a:defRPr/>
            </a:pPr>
            <a:r>
              <a:rPr lang="en-US" sz="2800" smtClean="0"/>
              <a:t>Can be </a:t>
            </a:r>
            <a:r>
              <a:rPr lang="en-US" sz="2800" smtClean="0">
                <a:solidFill>
                  <a:schemeClr val="hlink"/>
                </a:solidFill>
              </a:rPr>
              <a:t>good</a:t>
            </a:r>
            <a:r>
              <a:rPr lang="en-US" sz="2800" smtClean="0"/>
              <a:t> or </a:t>
            </a:r>
            <a:r>
              <a:rPr lang="en-US" sz="2800" smtClean="0">
                <a:solidFill>
                  <a:srgbClr val="CC0000"/>
                </a:solidFill>
              </a:rPr>
              <a:t>bad</a:t>
            </a:r>
            <a:r>
              <a:rPr lang="en-US" sz="2800" smtClean="0"/>
              <a:t> </a:t>
            </a:r>
            <a:endParaRPr lang="en-US" sz="2800" smtClean="0">
              <a:solidFill>
                <a:srgbClr val="CC0000"/>
              </a:solidFill>
            </a:endParaRPr>
          </a:p>
          <a:p>
            <a:pPr eaLnBrk="1" hangingPunct="1">
              <a:defRPr/>
            </a:pPr>
            <a:r>
              <a:rPr lang="en-US" sz="2800" smtClean="0"/>
              <a:t>Depends on its location on earth’s layers</a:t>
            </a:r>
          </a:p>
          <a:p>
            <a:pPr eaLnBrk="1" hangingPunct="1">
              <a:defRPr/>
            </a:pPr>
            <a:r>
              <a:rPr lang="en-US" sz="2800" smtClean="0"/>
              <a:t>Affects almost all species on earth	</a:t>
            </a:r>
          </a:p>
        </p:txBody>
      </p:sp>
      <p:pic>
        <p:nvPicPr>
          <p:cNvPr id="14342" name="Picture 6" descr="oz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447800"/>
            <a:ext cx="420211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4"/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</a:rPr>
              <a:t>Ozone Layers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381000" y="2057400"/>
            <a:ext cx="4040188" cy="639763"/>
          </a:xfrm>
        </p:spPr>
        <p:txBody>
          <a:bodyPr anchor="b"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600" b="1" smtClean="0"/>
              <a:t>Troposphere (“Bad” Ozone) </a:t>
            </a:r>
            <a:r>
              <a:rPr lang="en-US" sz="2600" b="1" smtClean="0">
                <a:sym typeface="Wingdings" pitchFamily="2" charset="2"/>
              </a:rPr>
              <a:t></a:t>
            </a:r>
            <a:endParaRPr lang="en-US" sz="2600" b="1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2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2286000"/>
            <a:ext cx="4192588" cy="3862388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2600" b="1" smtClean="0"/>
              <a:t>Layer closest to Earth’s surface</a:t>
            </a:r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2600" b="1" smtClean="0"/>
              <a:t>Extends about 6miles up</a:t>
            </a:r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2600" b="1" smtClean="0"/>
              <a:t>Air pollutant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600" b="1" smtClean="0"/>
              <a:t>Harmful to breathe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600" b="1" smtClean="0"/>
              <a:t>Damages crops, trees, and other vegetation</a:t>
            </a:r>
            <a:endParaRPr lang="en-US" sz="1700" smtClean="0"/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sz="190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648200" y="1905000"/>
            <a:ext cx="4041775" cy="639763"/>
          </a:xfrm>
        </p:spPr>
        <p:txBody>
          <a:bodyPr anchor="b"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smtClean="0"/>
              <a:t>Stratosphere (“Good” Ozone) </a:t>
            </a:r>
            <a:r>
              <a:rPr lang="en-US" sz="2400" b="1" smtClean="0">
                <a:sym typeface="Wingdings" pitchFamily="2" charset="2"/>
              </a:rPr>
              <a:t></a:t>
            </a:r>
            <a:endParaRPr lang="en-US" sz="2400" b="1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smtClean="0"/>
          </a:p>
        </p:txBody>
      </p:sp>
      <p:sp>
        <p:nvSpPr>
          <p:cNvPr id="15365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8200" y="2236788"/>
            <a:ext cx="4194175" cy="3862387"/>
          </a:xfrm>
        </p:spPr>
        <p:txBody>
          <a:bodyPr/>
          <a:lstStyle/>
          <a:p>
            <a:pPr marL="342900" lvl="1" indent="-342900" eaLnBrk="1" hangingPunct="1">
              <a:buFont typeface="Arial" charset="0"/>
              <a:buChar char="•"/>
              <a:defRPr/>
            </a:pPr>
            <a:r>
              <a:rPr lang="en-US" smtClean="0"/>
              <a:t>Second layer of ozone</a:t>
            </a:r>
          </a:p>
          <a:p>
            <a:pPr marL="342900" lvl="1" indent="-342900" eaLnBrk="1" hangingPunct="1">
              <a:buFont typeface="Arial" charset="0"/>
              <a:buChar char="•"/>
              <a:defRPr/>
            </a:pPr>
            <a:r>
              <a:rPr lang="en-US" smtClean="0"/>
              <a:t>Extends upwards from about 6 to 30 miles</a:t>
            </a:r>
          </a:p>
          <a:p>
            <a:pPr marL="342900" lvl="1" indent="-342900" eaLnBrk="1" hangingPunct="1">
              <a:buFont typeface="Arial" charset="0"/>
              <a:buChar char="•"/>
              <a:defRPr/>
            </a:pPr>
            <a:r>
              <a:rPr lang="en-US" smtClean="0"/>
              <a:t>Protects life on Earth from the sun’s </a:t>
            </a:r>
            <a:r>
              <a:rPr lang="en-US" smtClean="0">
                <a:solidFill>
                  <a:srgbClr val="CC0000"/>
                </a:solidFill>
              </a:rPr>
              <a:t>ultraviolet rays</a:t>
            </a:r>
            <a:r>
              <a:rPr lang="en-US" smtClean="0"/>
              <a:t>, which are harmful</a:t>
            </a:r>
          </a:p>
          <a:p>
            <a:pPr marL="342900" lvl="1" indent="-342900" eaLnBrk="1" hangingPunct="1">
              <a:buFont typeface="Arial" charset="0"/>
              <a:buChar char="•"/>
              <a:defRPr/>
            </a:pPr>
            <a:endParaRPr lang="en-US" smtClean="0"/>
          </a:p>
          <a:p>
            <a:pPr eaLnBrk="1" hangingPunct="1">
              <a:defRPr/>
            </a:pPr>
            <a:endParaRPr lang="en-US" sz="2400" smtClean="0"/>
          </a:p>
        </p:txBody>
      </p:sp>
      <p:pic>
        <p:nvPicPr>
          <p:cNvPr id="15369" name="Picture 9" descr="graphic_ozone_loc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04800"/>
            <a:ext cx="462438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4" grpId="0" build="p"/>
      <p:bldP spid="3" grpId="0"/>
      <p:bldP spid="5" grpId="0" build="p"/>
      <p:bldP spid="153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4D4D4D"/>
                  </a:outerShdw>
                </a:effectLst>
                <a:latin typeface="Elephant" pitchFamily="18" charset="0"/>
              </a:rPr>
              <a:t>Good Ozone</a:t>
            </a: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4D4D4D"/>
                  </a:outerShdw>
                </a:effectLst>
              </a:rPr>
              <a:t> </a:t>
            </a: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4D4D4D"/>
                  </a:outerShdw>
                </a:effectLst>
                <a:sym typeface="Wingdings" pitchFamily="2" charset="2"/>
              </a:rPr>
              <a:t></a:t>
            </a:r>
            <a:endParaRPr lang="en-US" smtClean="0">
              <a:solidFill>
                <a:schemeClr val="tx1"/>
              </a:solidFill>
              <a:effectLst>
                <a:outerShdw blurRad="38100" dist="38100" dir="2700000" algn="tl">
                  <a:srgbClr val="4D4D4D"/>
                </a:outerShdw>
              </a:effectLst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____ _________ __ ___   ____ _________</a:t>
            </a:r>
          </a:p>
          <a:p>
            <a:pPr lvl="1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____ __ _____ _________ __________</a:t>
            </a:r>
          </a:p>
          <a:p>
            <a:pPr lvl="2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___ __ ________  _______ ______  ____ _____________  ________  __________  ___ _______ ___________</a:t>
            </a:r>
          </a:p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________</a:t>
            </a:r>
          </a:p>
          <a:p>
            <a:pPr lvl="2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_____ _________  _________ ____ _ _____ ___ __ ___ ____</a:t>
            </a:r>
          </a:p>
          <a:p>
            <a:pPr lvl="1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 _____    _________ __ _____  ____ </a:t>
            </a:r>
          </a:p>
          <a:p>
            <a:pPr lvl="2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 ____ __ _____ __ ____ ______  _________  ___ ________ ______ _______</a:t>
            </a:r>
          </a:p>
          <a:p>
            <a:pPr lvl="2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__ ____ ______ _________ _____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200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Being destroyed by man – made chemicals</a:t>
            </a:r>
          </a:p>
          <a:p>
            <a:pPr lvl="1" eaLnBrk="1" hangingPunct="1">
              <a:defRPr/>
            </a:pPr>
            <a:r>
              <a:rPr lang="en-US" sz="2200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Known as ozone depleting substances</a:t>
            </a:r>
          </a:p>
          <a:p>
            <a:pPr lvl="2" eaLnBrk="1" hangingPunct="1">
              <a:defRPr/>
            </a:pPr>
            <a:r>
              <a:rPr lang="en-US" sz="2200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Used in coolants, foaming agents, fire extinguishers, solvents, pesticides, and aerosol propellants</a:t>
            </a:r>
          </a:p>
          <a:p>
            <a:pPr eaLnBrk="1" hangingPunct="1">
              <a:defRPr/>
            </a:pPr>
            <a:r>
              <a:rPr lang="en-US" sz="2200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Depletion</a:t>
            </a:r>
          </a:p>
          <a:p>
            <a:pPr lvl="2" eaLnBrk="1" hangingPunct="1">
              <a:defRPr/>
            </a:pPr>
            <a:r>
              <a:rPr lang="en-US" sz="2200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Mostly affecting </a:t>
            </a:r>
            <a:r>
              <a:rPr lang="en-US" sz="220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Antarctica</a:t>
            </a:r>
            <a:r>
              <a:rPr lang="en-US" sz="2200" smtClean="0">
                <a:effectLst>
                  <a:outerShdw blurRad="38100" dist="38100" dir="2700000" algn="tl">
                    <a:srgbClr val="4D4D4D"/>
                  </a:outerShdw>
                </a:effectLst>
              </a:rPr>
              <a:t> with a large gap over it</a:t>
            </a:r>
          </a:p>
        </p:txBody>
      </p:sp>
      <p:pic>
        <p:nvPicPr>
          <p:cNvPr id="16390" name="Picture 6" descr="Ozone Hole Over Antarcti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487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1000" y="0"/>
            <a:ext cx="6400800" cy="3667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latin typeface="Consolas" pitchFamily="49" charset="0"/>
              </a:rPr>
              <a:t>Depletion of Good Ozone </a:t>
            </a:r>
            <a:r>
              <a:rPr lang="en-US" smtClean="0">
                <a:solidFill>
                  <a:schemeClr val="tx1"/>
                </a:solidFill>
                <a:latin typeface="Consolas" pitchFamily="49" charset="0"/>
                <a:sym typeface="Wingdings" pitchFamily="2" charset="2"/>
              </a:rPr>
              <a:t></a:t>
            </a:r>
            <a:endParaRPr lang="en-US" smtClean="0">
              <a:solidFill>
                <a:schemeClr val="tx1"/>
              </a:solidFill>
              <a:latin typeface="Consolas" pitchFamily="49" charset="0"/>
            </a:endParaRPr>
          </a:p>
        </p:txBody>
      </p:sp>
      <p:sp>
        <p:nvSpPr>
          <p:cNvPr id="28678" name="Rectangle 6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300" b="1" smtClean="0"/>
              <a:t>Good ozone is being depleted by CFCs called chlorofluorocarbons.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b="1" smtClean="0"/>
              <a:t>The chlorine atom separates from the CFC compound and becomes a magnet for an ozone molecule.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b="1" smtClean="0"/>
              <a:t>One chlorine atom can destroy up to 100,000 good ozone molecules.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100" b="1" smtClean="0"/>
          </a:p>
        </p:txBody>
      </p:sp>
      <p:sp>
        <p:nvSpPr>
          <p:cNvPr id="17412" name="Rectangle 5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648200" y="1676400"/>
            <a:ext cx="4194175" cy="4422775"/>
          </a:xfrm>
          <a:noFill/>
        </p:spPr>
        <p:txBody>
          <a:bodyPr/>
          <a:lstStyle/>
          <a:p>
            <a:endParaRPr lang="en-US" sz="2800" smtClean="0">
              <a:effectLst/>
            </a:endParaRPr>
          </a:p>
        </p:txBody>
      </p:sp>
      <p:pic>
        <p:nvPicPr>
          <p:cNvPr id="17411" name="Picture 8" descr="cf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600200"/>
            <a:ext cx="457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effectLst/>
              </a:rPr>
              <a:t>Depletion of Good Ozone </a:t>
            </a:r>
            <a:r>
              <a:rPr lang="en-US" smtClean="0">
                <a:solidFill>
                  <a:srgbClr val="000000"/>
                </a:solidFill>
                <a:effectLst/>
                <a:sym typeface="Wingdings" pitchFamily="2" charset="2"/>
              </a:rPr>
              <a:t></a:t>
            </a:r>
            <a:endParaRPr lang="en-US" smtClean="0">
              <a:solidFill>
                <a:srgbClr val="000000"/>
              </a:solidFill>
              <a:effectLst/>
            </a:endParaRPr>
          </a:p>
        </p:txBody>
      </p:sp>
      <p:sp>
        <p:nvSpPr>
          <p:cNvPr id="22535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371600"/>
            <a:ext cx="3736975" cy="442277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smtClean="0"/>
              <a:t>Can cause UV radiations to reach Earth	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b="1" smtClean="0"/>
              <a:t>Can lead to cases of skin cancer, cataracts, and impaired immune systems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b="1" smtClean="0"/>
              <a:t>Can also damage sensitive crops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b="1" smtClean="0"/>
              <a:t>Also causing </a:t>
            </a:r>
            <a:r>
              <a:rPr lang="en-US" b="1" smtClean="0">
                <a:solidFill>
                  <a:srgbClr val="CC0000"/>
                </a:solidFill>
              </a:rPr>
              <a:t>global warming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b="1" smtClean="0"/>
              <a:t>Shrinking artic ices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b="1" smtClean="0"/>
              <a:t>Rising sea level</a:t>
            </a:r>
          </a:p>
          <a:p>
            <a:pPr>
              <a:lnSpc>
                <a:spcPct val="90000"/>
              </a:lnSpc>
              <a:defRPr/>
            </a:pPr>
            <a:endParaRPr lang="en-US" b="1" smtClean="0">
              <a:effectLst/>
            </a:endParaRPr>
          </a:p>
        </p:txBody>
      </p:sp>
      <p:pic>
        <p:nvPicPr>
          <p:cNvPr id="22537" name="Picture 9" descr="shark-global-warm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600200"/>
            <a:ext cx="48387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25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25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smo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648200"/>
            <a:ext cx="2895600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b="1" smtClean="0">
                <a:solidFill>
                  <a:srgbClr val="CC0000"/>
                </a:solidFill>
                <a:latin typeface="Chiller" pitchFamily="82" charset="0"/>
              </a:rPr>
              <a:t>Bad Ozone </a:t>
            </a:r>
            <a:r>
              <a:rPr lang="en-US" sz="6000" b="1" smtClean="0">
                <a:solidFill>
                  <a:srgbClr val="CC0000"/>
                </a:solidFill>
                <a:latin typeface="Chiller" pitchFamily="82" charset="0"/>
                <a:sym typeface="Wingdings" pitchFamily="2" charset="2"/>
              </a:rPr>
              <a:t></a:t>
            </a:r>
            <a:endParaRPr lang="en-US" sz="6000" b="1" smtClean="0">
              <a:solidFill>
                <a:srgbClr val="CC0000"/>
              </a:solidFill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000" smtClean="0"/>
              <a:t>Not emitted into the air directly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000" smtClean="0"/>
              <a:t>Also a major ingredient of </a:t>
            </a:r>
            <a:r>
              <a:rPr lang="en-US" sz="4800" smtClean="0">
                <a:solidFill>
                  <a:schemeClr val="bg2"/>
                </a:solidFill>
                <a:latin typeface="Chiller" pitchFamily="82" charset="0"/>
              </a:rPr>
              <a:t>smog </a:t>
            </a:r>
            <a:r>
              <a:rPr lang="en-US" sz="4800" smtClean="0">
                <a:solidFill>
                  <a:schemeClr val="bg2"/>
                </a:solidFill>
                <a:latin typeface="Chiller" pitchFamily="82" charset="0"/>
                <a:sym typeface="Wingdings" pitchFamily="2" charset="2"/>
              </a:rPr>
              <a:t></a:t>
            </a:r>
            <a:endParaRPr lang="en-US" sz="4800" smtClean="0">
              <a:solidFill>
                <a:schemeClr val="bg2"/>
              </a:solidFill>
              <a:latin typeface="Chiller" pitchFamily="82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3000" smtClean="0"/>
              <a:t>Created by chemical reactions between oxides of nitrogen (NOx) and volatile organic compounds (VOC) in the presence of sunlight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000" smtClean="0"/>
              <a:t>Major sources of NOx and VOC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smtClean="0"/>
              <a:t>Emissions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smtClean="0"/>
              <a:t>Industrial facilities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smtClean="0"/>
              <a:t>Electric utilities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smtClean="0"/>
              <a:t>Motor vehicle exhaust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smtClean="0"/>
              <a:t>Gasoline vapors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smtClean="0"/>
              <a:t>Chemical solvents</a:t>
            </a:r>
          </a:p>
        </p:txBody>
      </p:sp>
      <p:pic>
        <p:nvPicPr>
          <p:cNvPr id="18436" name="Picture 7" descr="smo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914400"/>
            <a:ext cx="50498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chemeClr val="tx1"/>
                </a:solidFill>
                <a:latin typeface="Century Gothic" pitchFamily="34" charset="0"/>
              </a:rPr>
              <a:t>Bad Ozone </a:t>
            </a:r>
            <a:r>
              <a:rPr lang="en-US" b="1" smtClean="0">
                <a:solidFill>
                  <a:schemeClr val="tx1"/>
                </a:solidFill>
                <a:latin typeface="Century Gothic" pitchFamily="34" charset="0"/>
                <a:sym typeface="Wingdings" pitchFamily="2" charset="2"/>
              </a:rPr>
              <a:t></a:t>
            </a:r>
            <a:endParaRPr lang="en-US" b="1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000" b="1" smtClean="0"/>
              <a:t>Affects human health and the environment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smtClean="0"/>
              <a:t>Triggers health problems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b="1" smtClean="0"/>
              <a:t>Chest pain, coughing, and congestion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b="1" smtClean="0"/>
              <a:t>Reduce lung function</a:t>
            </a:r>
          </a:p>
          <a:p>
            <a:pPr lvl="2" eaLnBrk="1" hangingPunct="1">
              <a:lnSpc>
                <a:spcPct val="80000"/>
              </a:lnSpc>
              <a:defRPr/>
            </a:pPr>
            <a:endParaRPr lang="en-US" sz="2200" b="1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smtClean="0"/>
              <a:t>Damages vegetation and ecosystems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b="1" smtClean="0"/>
              <a:t>Reduced agricultural crop and commercial forest yields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b="1" smtClean="0"/>
              <a:t>Reduced growth of seedlings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b="1" smtClean="0"/>
              <a:t>Increased susceptibility to diseases, pests, and harsh weather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200" b="1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smtClean="0"/>
              <a:t>Damages the foliage of trees and other plants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US" sz="2600" b="1" smtClean="0"/>
          </a:p>
          <a:p>
            <a:pPr lvl="2" eaLnBrk="1" hangingPunct="1">
              <a:lnSpc>
                <a:spcPct val="80000"/>
              </a:lnSpc>
              <a:defRPr/>
            </a:pPr>
            <a:endParaRPr lang="en-US" sz="2200" smtClean="0"/>
          </a:p>
        </p:txBody>
      </p:sp>
      <p:pic>
        <p:nvPicPr>
          <p:cNvPr id="19461" name="Picture 5" descr="cough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2133600"/>
            <a:ext cx="137160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3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latin typeface="Broadway" pitchFamily="82" charset="0"/>
              </a:rPr>
              <a:t>What is Being Done</a:t>
            </a:r>
          </a:p>
        </p:txBody>
      </p:sp>
      <p:sp>
        <p:nvSpPr>
          <p:cNvPr id="19458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301625" y="1676400"/>
            <a:ext cx="4191000" cy="4800600"/>
          </a:xfrm>
        </p:spPr>
        <p:txBody>
          <a:bodyPr anchor="b"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000" b="1" smtClean="0"/>
              <a:t>Good Ozone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b="1" smtClean="0"/>
              <a:t>1987, treaty called Montreal Protocol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smtClean="0"/>
              <a:t>Phases out production and use of ozone – depleting substances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b="1" smtClean="0"/>
              <a:t>EPA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smtClean="0"/>
              <a:t>Established regulations to phase out ozone depleted chemicals in the U.S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2800" b="1" smtClean="0">
                <a:solidFill>
                  <a:srgbClr val="CC0000"/>
                </a:solidFill>
                <a:latin typeface="Impact" pitchFamily="34" charset="0"/>
              </a:rPr>
              <a:t>WARNING LABELS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n-US" sz="1400" b="1" smtClean="0"/>
              <a:t>Products containing CFCS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400" b="1" smtClean="0"/>
              <a:t>Prohibited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n-US" sz="1400" b="1" smtClean="0"/>
              <a:t>Releases of car &amp; appliances refrigerants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400" b="1" smtClean="0"/>
              <a:t>Substituting ozone –depleting substances</a:t>
            </a:r>
          </a:p>
        </p:txBody>
      </p:sp>
      <p:sp>
        <p:nvSpPr>
          <p:cNvPr id="19459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4648200" y="2286000"/>
            <a:ext cx="4191000" cy="4572000"/>
          </a:xfrm>
        </p:spPr>
        <p:txBody>
          <a:bodyPr anchor="b"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000" b="1" smtClean="0"/>
              <a:t>Bad Ozone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600" b="1" smtClean="0"/>
              <a:t>EPA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smtClean="0"/>
              <a:t>Clean Air Act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600" b="1" smtClean="0"/>
              <a:t>Set protective health- standards for ozone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smtClean="0"/>
              <a:t>Programs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600" b="1" smtClean="0"/>
              <a:t>To cut NOx  and VOC emissions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600" b="1" smtClean="0"/>
              <a:t>Reducing pollution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n-US" sz="1600" b="1" smtClean="0"/>
              <a:t>Reformulating fuels and products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600" b="1" smtClean="0"/>
              <a:t>Adopt practices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n-US" sz="1600" b="1" smtClean="0"/>
              <a:t>Car pooling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n-US" sz="1600" b="1" smtClean="0"/>
              <a:t>Buy a bike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n-US" sz="1600" b="1" smtClean="0"/>
              <a:t>Recycle</a:t>
            </a: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 smtClean="0"/>
              <a:t>	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2400" b="1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smtClean="0"/>
          </a:p>
        </p:txBody>
      </p:sp>
      <p:pic>
        <p:nvPicPr>
          <p:cNvPr id="20486" name="Picture 6" descr="nocfc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572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 build="p"/>
      <p:bldP spid="19459" grpId="0" build="p"/>
    </p:bld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380</TotalTime>
  <Words>394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Arial</vt:lpstr>
      <vt:lpstr>Wingdings</vt:lpstr>
      <vt:lpstr>Calibri</vt:lpstr>
      <vt:lpstr>Britannic Bold</vt:lpstr>
      <vt:lpstr>Copperplate Gothic Bold</vt:lpstr>
      <vt:lpstr>Gigi</vt:lpstr>
      <vt:lpstr>Chiller</vt:lpstr>
      <vt:lpstr>Elephant</vt:lpstr>
      <vt:lpstr>Consolas</vt:lpstr>
      <vt:lpstr>Century Gothic</vt:lpstr>
      <vt:lpstr>Broadway</vt:lpstr>
      <vt:lpstr>Impact</vt:lpstr>
      <vt:lpstr>Clouds</vt:lpstr>
      <vt:lpstr>Ozone Depletion</vt:lpstr>
      <vt:lpstr>Ozone Friend or Foe?</vt:lpstr>
      <vt:lpstr>Ozone Layers</vt:lpstr>
      <vt:lpstr>Good Ozone </vt:lpstr>
      <vt:lpstr>Depletion of Good Ozone </vt:lpstr>
      <vt:lpstr>Depletion of Good Ozone </vt:lpstr>
      <vt:lpstr>Bad Ozone </vt:lpstr>
      <vt:lpstr>Bad Ozone </vt:lpstr>
      <vt:lpstr>What is Being Done</vt:lpstr>
      <vt:lpstr>Work  Cited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Authorized Customer</dc:creator>
  <cp:lastModifiedBy>sasd</cp:lastModifiedBy>
  <cp:revision>59</cp:revision>
  <dcterms:created xsi:type="dcterms:W3CDTF">2009-02-24T09:27:26Z</dcterms:created>
  <dcterms:modified xsi:type="dcterms:W3CDTF">2009-03-10T18:18:30Z</dcterms:modified>
</cp:coreProperties>
</file>